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22" r:id="rId2"/>
    <p:sldId id="315" r:id="rId3"/>
    <p:sldId id="324" r:id="rId4"/>
    <p:sldId id="320" r:id="rId5"/>
    <p:sldId id="325" r:id="rId6"/>
    <p:sldId id="331" r:id="rId7"/>
    <p:sldId id="326" r:id="rId8"/>
    <p:sldId id="327" r:id="rId9"/>
    <p:sldId id="328" r:id="rId10"/>
    <p:sldId id="317" r:id="rId11"/>
    <p:sldId id="309" r:id="rId12"/>
    <p:sldId id="310" r:id="rId13"/>
    <p:sldId id="338" r:id="rId14"/>
    <p:sldId id="339" r:id="rId15"/>
    <p:sldId id="340" r:id="rId16"/>
    <p:sldId id="341" r:id="rId17"/>
    <p:sldId id="342" r:id="rId18"/>
    <p:sldId id="335" r:id="rId19"/>
    <p:sldId id="336" r:id="rId20"/>
    <p:sldId id="337" r:id="rId21"/>
    <p:sldId id="307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4A4778F-7427-CD41-9C5B-B14B89E83537}">
          <p14:sldIdLst>
            <p14:sldId id="322"/>
            <p14:sldId id="315"/>
            <p14:sldId id="324"/>
            <p14:sldId id="320"/>
            <p14:sldId id="325"/>
            <p14:sldId id="331"/>
            <p14:sldId id="326"/>
            <p14:sldId id="327"/>
            <p14:sldId id="328"/>
            <p14:sldId id="317"/>
            <p14:sldId id="309"/>
            <p14:sldId id="310"/>
            <p14:sldId id="338"/>
            <p14:sldId id="339"/>
            <p14:sldId id="340"/>
            <p14:sldId id="341"/>
            <p14:sldId id="342"/>
            <p14:sldId id="335"/>
            <p14:sldId id="336"/>
            <p14:sldId id="337"/>
            <p14:sldId id="307"/>
            <p14:sldId id="305"/>
          </p14:sldIdLst>
        </p14:section>
        <p14:section name="Sección sin título" id="{513881C9-49D3-B042-9772-679093A333B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268"/>
    <a:srgbClr val="DB013E"/>
    <a:srgbClr val="D90037"/>
    <a:srgbClr val="EC025E"/>
    <a:srgbClr val="000000"/>
    <a:srgbClr val="0C0C0C"/>
    <a:srgbClr val="0432FF"/>
    <a:srgbClr val="363636"/>
    <a:srgbClr val="F20161"/>
    <a:srgbClr val="FB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0"/>
    <p:restoredTop sz="69586"/>
  </p:normalViewPr>
  <p:slideViewPr>
    <p:cSldViewPr snapToGrid="0" snapToObjects="1">
      <p:cViewPr varScale="1">
        <p:scale>
          <a:sx n="99" d="100"/>
          <a:sy n="99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23:17:08.1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801 1 24575,'-16'0'0,"0"0"0,-2 0 0,5 0 0,-21 0 0,12 0 0,-13 6 0,8 1 0,0 6 0,1 1 0,-1-1 0,0 0 0,1 0 0,-1 0 0,7-1 0,-4 1 0,4 0 0,-7 0 0,7-1 0,-5 1 0,5-1 0,0 1 0,2-1 0,7-1 0,0 0 0,0 0 0,-1 0 0,1 0 0,0 0 0,-1 1 0,-6 0 0,10-1 0,-9 1 0,11-1 0,-5 1 0,-1-1 0,6 0 0,-4 0 0,4 0 0,0 0 0,-4 0 0,8 1 0,-8-1 0,9 0 0,-4 0 0,0 0 0,4 0 0,-9 0 0,8 0 0,-8 1 0,9-1 0,-4 7 0,0-5 0,4 5 0,-4-7 0,5 7 0,0-5 0,0 12 0,0-12 0,0 5 0,-6-1 0,4-4 0,-3 12 0,5-12 0,0 12 0,0-12 0,0 12 0,0-13 0,0 6 0,0 0 0,0-5 0,0 12 0,0-12 0,0 5 0,0 5 0,0-9 0,0 16 0,0-17 0,0 5 0,0-7 0,0 7 0,0-5 0,0 5 0,0 0 0,0-5 0,0 5 0,0 0 0,0-5 0,0 5 0,0 0 0,0-5 0,0 4 0,0-5 0,0-1 0,0 7 0,5-6 0,-4 6 0,4-7 0,-5 1 0,5-1 0,-4 0 0,4 6 0,-5-4 0,5 5 0,-4-7 0,4 0 0,0 0 0,-4 1 0,4-1 0,0 0 0,-4 0 0,9 0 0,-9 0 0,8 0 0,-8 0 0,9-1 0,-9 2 0,9-1 0,-4 0 0,5 0 0,0 0 0,-6-1 0,5 1 0,-3 0 0,4 1 0,0-1 0,-5 0 0,4 0 0,-4 0 0,5 0 0,1 1 0,0 5 0,-1-4 0,1 5 0,-1-7 0,0 0 0,0 0 0,8 2 0,-7-2 0,6 1 0,-5 6 0,5-4 0,-5 4 0,5-6 0,0 0 0,-4 7 0,4-6 0,1 6 0,-6-7 0,5 0 0,-7-1 0,0 0 0,7 1 0,-5-1 0,5 1 0,0 1 0,-5-2 0,5-4 0,-7 3 0,0-9 0,7 10 0,-5-5 0,5 1 0,-7 3 0,1-8 0,-1 8 0,0-4 0,0 0 0,0-1 0,0 0 0,0-4 0,0 4 0,1 0 0,6-4 0,-5 4 0,5-5 0,-7 5 0,7-4 0,-5 4 0,5 0 0,0-4 0,-5 4 0,5-5 0,-7 0 0,0 0 0,0 0 0,7 0 0,-5 0 0,5 0 0,0 0 0,-6 0 0,13 0 0,-12 0 0,12 0 0,-12 0 0,12 0 0,-12 0 0,12 0 0,-13 0 0,13 0 0,-12 0 0,5 0 0,0 0 0,2 0 0,-1 0 0,6 0 0,-5 0 0,0 0 0,4 0 0,-4 0 0,-1 0 0,6-6 0,-12 5 0,12-11 0,-5 5 0,-1-1 0,6-4 0,-12 6 0,5-6 0,0-1 0,0 2 0,1-1 0,-3 5 0,-5-3 0,0 9 0,1-9 0,-1 9 0,0-9 0,0 3 0,0-4 0,0 5 0,0-4 0,1 3 0,-1-4 0,0 0 0,0-1 0,0 1 0,0 0 0,0 0 0,1-1 0,-1 1 0,0 0 0,0-1 0,0 1 0,0 0 0,0-1 0,0 1 0,2-7 0,-2 5 0,-4-5 0,3 6 0,-4 1 0,0 0 0,4-1 0,-8 1 0,7 0 0,-2 0 0,-1-1 0,4 1 0,-9 0 0,9-1 0,-9 1 0,9-12 0,-9 9 0,9-10 0,-8 13 0,3 0 0,-5-7 0,0 5 0,0-6 0,0 8 0,0-7 0,0 5 0,0-12 0,0 12 0,0-5 0,0 0 0,0 5 0,0-12 0,0 5 0,0-7 0,0 7 0,0-5 0,0 6 0,0-1 0,0-5 0,0 12 0,-6-12 0,4 5 0,-9 0 0,10-5 0,-10 5 0,3-7 0,1 7 0,-5-4 0,6 11 0,-1-12 0,-3 12 0,8-5 0,-9 0 0,10 0 0,-10-2 0,10-3 0,-9 10 0,8-5 0,-8 0 0,8 5 0,-10-12 0,11 12 0,-10-6 0,9 1 0,-3 5 0,-1-12 0,5 12 0,-11-12 0,5 12 0,0-12 0,-3 12 0,9-12 0,-10 5 0,4 0 0,-6-5 0,7 12 0,-6-12 0,5 12 0,-5-5 0,0 0 0,5 5 0,-4-12 0,4 12 0,-5-5 0,0 0 0,5 5 0,-5-12 0,-1 11 0,4-5 0,-15 6 0,16 2 0,-11-8 0,8 11 0,-1-9 0,0 11 0,1-5 0,0-1 0,-6 1 0,5 5 0,-5-4 0,6 9 0,0-10 0,0 10 0,-1-9 0,1 9 0,0-4 0,-1 0 0,1 4 0,0-4 0,-1 5 0,1 0 0,0-5 0,-7 3 0,5-3 0,-6 0 0,1 4 0,5-4 0,-12-1 0,12 4 0,-5-4 0,0 1 0,5 3 0,-12-4 0,12 6 0,-5 0 0,7 0 0,-7 0 0,5 0 0,-12-6 0,13 5 0,-6-5 0,6 6 0,-6 0 0,5 0 0,-11 0 0,4 0 0,-7 0 0,0 0 0,-8 0 0,6 0 0,-16 0 0,7 0 0,0 0 0,-30 0 0,45 0 0,-21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23:17:12.4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38 24575,'16'0'0,"0"0"0,-5 0 0,7 0 0,-5 0 0,11 0 0,-4 0 0,7 0 0,-1 0 0,1 0 0,-1 0 0,1 5 0,-1-3 0,1 10 0,8-11 0,-6 11 0,7-11 0,-10 11 0,1-5 0,-1 1 0,9-2 0,-6 0 0,-1-5 0,-3 5 0,-5-6 0,6 6 0,-6-5 0,-2 5 0,0-6 0,-5 0 0,5 5 0,0-4 0,-5 4 0,5-5 0,0 0 0,-6 0 0,6 0 0,0 6 0,-5-5 0,5 5 0,0-6 0,-5 5 0,5-4 0,0 4 0,-5-5 0,5 0 0,0 0 0,1 0 0,1 0 0,5 0 0,-13 0 0,13 0 0,-5 0 0,12 0 0,-5 6 0,5-4 0,-6 4 0,1-6 0,-1 0 0,1 0 0,0 0 0,-1 0 0,1 0 0,-1 0 0,1 0 0,0 0 0,-1 0 0,1 0 0,-1 0 0,1 0 0,-8 0 0,6 0 0,-5 0 0,7 0 0,-8 0 0,6 0 0,-5 0 0,0 0 0,4 0 0,-11 0 0,12 0 0,-5 0 0,6 0 0,-6-5 0,5 3 0,-5-3 0,6-1 0,1 5 0,-1-5 0,1 0 0,0 5 0,-1-11 0,1 10 0,-1-4 0,1 1 0,11 3 0,0-4 0,3 0 0,-5 5 0,-10-5 0,9-1 0,-6 5 0,14-4 0,-14 0 0,15 4 0,-6-4 0,-1 0 0,7 5 0,-6-12 0,-1 11 0,7-5 0,-6 7 0,0-6 0,6 5 0,-15-5 0,6 6 0,1 0 0,1 0 0,1 0 0,5 0 0,-14-6 0,14 4 0,-5-4 0,-1 6 0,8-7 0,-17 6 0,16-6 0,-6 7 0,0 0 0,6 0 0,-15 0 0,15 0 0,-6 0 0,11 0 0,-2 0 0,-7 0 0,-4 0 0,-10 0 0,10 0 0,-7 0 0,15 0 0,-16 0 0,7 0 0,1 0 0,-7 0 0,6 0 0,-8 0 0,-1 0 0,1 0 0,-8 0 0,6 0 0,-12 0 0,12 0 0,-6 0 0,1 0 0,-2 0 0,0 0 0,-5 0 0,5 0 0,0 0 0,-6 0 0,13 0 0,-5 0 0,6 0 0,1 0 0,-1 0 0,1 0 0,-1 0 0,1 0 0,-1 0 0,1 0 0,0 0 0,-1 0 0,1 0 0,-8 0 0,6 0 0,-5 0 0,7 0 0,-1 0 0,13 0 0,-10 0 0,9 0 0,-18 0 0,5 5 0,-13-3 0,6 9 0,-6-10 0,-1 4 0,7-5 0,-6 5 0,6-4 0,-7 4 0,1-5 0,-1 5 0,0-4 0,0 9 0,0-9 0,7 4 0,-5 0 0,5-4 0,-7 4 0,0 0 0,0-4 0,1 4 0,-1-5 0,0 5 0,0-4 0,0 4 0,-1-5 0,0 0 0,-4 5 0,-2-4 0,-4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23:19:50.9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3197 799 24575,'-25'-12'0,"-8"3"0,24-15 0,-16 3 0,4 6 0,-5-9 0,5 10 0,-4-7 0,4-4 0,-6 4 0,1 0 0,-1-5 0,0 6 0,7 0 0,-4-5 0,4 5 0,-7-1 0,0 2 0,0 0 0,7-2 0,-6 0 0,5-4 0,-5 10 0,-1-4 0,1 0 0,6 5 0,-5-11 0,5 11 0,-7-5 0,8 7 0,-7-2 0,7 2 0,-1 0 0,-5-1 0,5 6 0,-6-5 0,-1 5 0,0 0 0,0-5 0,1 4 0,-1 1 0,0-5 0,0 10 0,1-9 0,-10 9 0,7-10 0,-6 11 0,-1-12 0,-2 11 0,-8-12 0,-1 12 0,1-5 0,-1 0 0,9 6 0,-6-6 0,6 7 0,-8 0 0,-1 0 0,9-6 0,-6 4 0,6-4 0,-8 6 0,-1 0 0,0 0 0,1 0 0,8 0 0,-7 0 0,7 0 0,0 0 0,3 0 0,0 0 0,6 0 0,-6 0 0,-1 0 0,7 0 0,-6 0 0,8 6 0,-8-4 0,1 4 0,-12 1 0,19-6 0,-7 12 0,14-12 0,-6 11 0,-1-5 0,1 1 0,6 3 0,-5-4 0,12 4 0,-12 2 0,12-2 0,-12 2 0,12-1 0,-7 7 0,9-6 0,-8 11 0,5-4 0,-11 1 0,10 4 0,-4-4 0,5 5 0,-5 1 0,3 8 0,-3-6 0,3 14 0,2-5 0,-1-1 0,0 7 0,0-6 0,-7 8 0,12 0 0,-9-8 0,10 6 0,-5-15 0,6 6 0,-5 0 0,0 6 0,3 5 0,-8-5 0,16-6 0,-4-9 0,0 1 0,5-1 0,-5 1 0,6-7 0,0 4 0,0-4 0,0 7 0,0-1 0,0 1 0,0-1 0,0-6 0,0 5 0,0-5 0,0 6 0,0 1 0,0-1 0,0 1 0,0 0 0,0-1 0,0-6 0,0 13 0,6-11 0,1 14 0,6-10 0,2 10 0,-2-8 0,1 8 0,8 0 0,-7-8 0,12 8 0,-12-1 0,11-6 0,-5 6 0,0-8 0,13 1 0,-11 0 0,12 0 0,0 0 0,-6 0 0,15 2 0,-6-1 0,20 6 0,-9-9 0,1 6 0,-6-15 0,-15 2 0,15-4 0,-15-1 0,14 1 0,-5-1 0,-1 1 0,8 0 0,-8-1 0,1 1 0,6 0 0,-15-8 0,15 7 0,-15-12 0,14 5 0,-14-7 0,15 0 0,-15 0 0,6 0 0,0 0 0,-6 0 0,6 0 0,-8 0 0,8 0 0,-6 0 0,15 0 0,-15 0 0,6 0 0,-8 0 0,0 0 0,8 0 0,-6 0 0,6 0 0,-8 0 0,8-7 0,-6-1 0,6-6 0,12-7 0,-22 7 0,21-12 0,-27 12 0,8-5 0,-1 5 0,-5-5 0,4 4 0,-11-3 0,10 5 0,-10-6 0,11 4 0,-11-3 0,11-1 0,-5 5 0,0-11 0,5 4 0,-4 0 0,0-4 0,4 4 0,-12 1 0,6-4 0,0 4 0,-5-7 0,6 0 0,-1 0 0,-5 1 0,6-1 0,-6-8 0,-1 6 0,1-6 0,-1 8 0,1 0 0,-1 1 0,0-1 0,0 0 0,1 0 0,-1 1 0,0-1 0,0 0 0,1-12 0,-1 10 0,-6-10 0,5 13 0,-11 6 0,10-5 0,-9 5 0,10-6 0,-11 6 0,11-5 0,-11 5 0,11-7 0,-10 7 0,9-5 0,-9 6 0,4-8 0,0 0 0,-5 0 0,11 0 0,-11 8 0,11-6 0,-10 12 0,4-13 0,-1 14 0,-4-14 0,4 13 0,-5-5 0,0 7 0,0-7 0,5 5 0,-4-5 0,4 7 0,-5-1 0,0 1 0,0-7 0,0 5 0,0-5 0,0 0 0,0-2 0,0-6 0,6-1 0,-5 7 0,5-17 0,-6 21 0,0-14 0,0 19 0,0 5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D6F6E-F2D4-B94B-8543-0E69B824637D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D635-5CD8-E648-9541-D426322563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19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L" sz="1800" b="1" dirty="0"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LGBTQ+ </a:t>
            </a:r>
            <a:r>
              <a:rPr lang="es-CL" sz="1800" b="1" dirty="0"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</a:t>
            </a:r>
            <a:r>
              <a:rPr lang="es-CL" sz="1800" b="1" dirty="0"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DISIDENCIAS SEXUALES </a:t>
            </a:r>
            <a:r>
              <a:rPr lang="es-CL" sz="1800" b="1" dirty="0"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</a:t>
            </a:r>
            <a:r>
              <a:rPr lang="es-CL" sz="1800" b="1" dirty="0">
                <a:effectLst/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FEMINISMOS</a:t>
            </a:r>
            <a:endParaRPr lang="es-CL" sz="1800" dirty="0">
              <a:effectLst/>
              <a:latin typeface="Roboto Condensed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CL" sz="1800" dirty="0">
                <a:effectLst/>
                <a:highlight>
                  <a:srgbClr val="FFFF00"/>
                </a:highlight>
                <a:latin typeface="Roboto Condensed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800" dirty="0">
              <a:effectLst/>
              <a:latin typeface="Roboto Condensed Ligh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curso hablaremos de LGBTQ+, de disidencias sexuales y de feminismos.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Pondremos en relación estas cuestiones.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un curso sobre feminismo. 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Hablaremos de feminismo sobre todo en relación a las comunidades LGBTQ y las disidencias sexuales.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 dirty="0">
                <a:effectLst/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Pasaremos todo el semestre hablando de estas cuestiones, pero por ahora me gustaría sólo hacer unas mínimas definiciones para que nos entendamos.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44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03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037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31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77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811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94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25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90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09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7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731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7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744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979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08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7D635-5CD8-E648-9541-D42632256385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6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6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7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8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44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74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934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32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718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0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1A7B-0EE4-6B45-B25B-5DDABA459A82}" type="datetimeFigureOut">
              <a:rPr lang="es-CL" smtClean="0"/>
              <a:t>15-03-23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50A8-1947-DB46-A0A5-3163027DEC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9552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D88B81-4B83-E941-915E-8C82A120D30E}"/>
              </a:ext>
            </a:extLst>
          </p:cNvPr>
          <p:cNvSpPr txBox="1"/>
          <p:nvPr/>
        </p:nvSpPr>
        <p:spPr>
          <a:xfrm>
            <a:off x="4383109" y="746975"/>
            <a:ext cx="342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Century Gothic" panose="020B0502020202020204" pitchFamily="34" charset="0"/>
              </a:rPr>
              <a:t>LGBTQ+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6939B3-709E-CD41-AAC3-01082977BFE6}"/>
              </a:ext>
            </a:extLst>
          </p:cNvPr>
          <p:cNvSpPr txBox="1"/>
          <p:nvPr/>
        </p:nvSpPr>
        <p:spPr>
          <a:xfrm>
            <a:off x="209702" y="4468969"/>
            <a:ext cx="432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Century Gothic" panose="020B0502020202020204" pitchFamily="34" charset="0"/>
              </a:rPr>
              <a:t>DISIDENCIAS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97C32C-56EE-7C43-8E51-38882A9595D6}"/>
              </a:ext>
            </a:extLst>
          </p:cNvPr>
          <p:cNvSpPr txBox="1"/>
          <p:nvPr/>
        </p:nvSpPr>
        <p:spPr>
          <a:xfrm>
            <a:off x="7658637" y="4468969"/>
            <a:ext cx="4533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latin typeface="Century Gothic" panose="020B0502020202020204" pitchFamily="34" charset="0"/>
              </a:rPr>
              <a:t>FEMINISMOS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ED8561-9722-2B46-BB2E-679B78FB2DF6}"/>
              </a:ext>
            </a:extLst>
          </p:cNvPr>
          <p:cNvGrpSpPr/>
          <p:nvPr/>
        </p:nvGrpSpPr>
        <p:grpSpPr>
          <a:xfrm>
            <a:off x="5213799" y="4647298"/>
            <a:ext cx="1764403" cy="566672"/>
            <a:chOff x="6903079" y="2614410"/>
            <a:chExt cx="1764403" cy="566672"/>
          </a:xfrm>
          <a:solidFill>
            <a:srgbClr val="DB013E"/>
          </a:solidFill>
        </p:grpSpPr>
        <p:sp>
          <p:nvSpPr>
            <p:cNvPr id="13" name="Flecha derecha 12">
              <a:extLst>
                <a:ext uri="{FF2B5EF4-FFF2-40B4-BE49-F238E27FC236}">
                  <a16:creationId xmlns:a16="http://schemas.microsoft.com/office/drawing/2014/main" id="{441A1DD7-62A9-A548-863F-0D7500A96015}"/>
                </a:ext>
              </a:extLst>
            </p:cNvPr>
            <p:cNvSpPr/>
            <p:nvPr/>
          </p:nvSpPr>
          <p:spPr>
            <a:xfrm>
              <a:off x="7147775" y="2640169"/>
              <a:ext cx="1519707" cy="540913"/>
            </a:xfrm>
            <a:prstGeom prst="rightArrow">
              <a:avLst/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Triángulo 13">
              <a:extLst>
                <a:ext uri="{FF2B5EF4-FFF2-40B4-BE49-F238E27FC236}">
                  <a16:creationId xmlns:a16="http://schemas.microsoft.com/office/drawing/2014/main" id="{FC2F2926-4671-B54E-A256-8C21C14459F6}"/>
                </a:ext>
              </a:extLst>
            </p:cNvPr>
            <p:cNvSpPr/>
            <p:nvPr/>
          </p:nvSpPr>
          <p:spPr>
            <a:xfrm rot="16200000">
              <a:off x="6754972" y="2762517"/>
              <a:ext cx="540912" cy="244697"/>
            </a:xfrm>
            <a:prstGeom prst="triangle">
              <a:avLst>
                <a:gd name="adj" fmla="val 53077"/>
              </a:avLst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A75B954-4B91-7147-AF1C-B0C0FF7BC42C}"/>
              </a:ext>
            </a:extLst>
          </p:cNvPr>
          <p:cNvGrpSpPr/>
          <p:nvPr/>
        </p:nvGrpSpPr>
        <p:grpSpPr>
          <a:xfrm rot="3479519">
            <a:off x="6248785" y="2684257"/>
            <a:ext cx="1764403" cy="566672"/>
            <a:chOff x="6903079" y="2614410"/>
            <a:chExt cx="1764403" cy="566672"/>
          </a:xfrm>
          <a:solidFill>
            <a:srgbClr val="DB013E"/>
          </a:solidFill>
        </p:grpSpPr>
        <p:sp>
          <p:nvSpPr>
            <p:cNvPr id="17" name="Flecha derecha 16">
              <a:extLst>
                <a:ext uri="{FF2B5EF4-FFF2-40B4-BE49-F238E27FC236}">
                  <a16:creationId xmlns:a16="http://schemas.microsoft.com/office/drawing/2014/main" id="{999C3217-E5E2-B249-998F-4B88AF937580}"/>
                </a:ext>
              </a:extLst>
            </p:cNvPr>
            <p:cNvSpPr/>
            <p:nvPr/>
          </p:nvSpPr>
          <p:spPr>
            <a:xfrm>
              <a:off x="7147775" y="2640169"/>
              <a:ext cx="1519707" cy="540913"/>
            </a:xfrm>
            <a:prstGeom prst="rightArrow">
              <a:avLst/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Triángulo 17">
              <a:extLst>
                <a:ext uri="{FF2B5EF4-FFF2-40B4-BE49-F238E27FC236}">
                  <a16:creationId xmlns:a16="http://schemas.microsoft.com/office/drawing/2014/main" id="{63C7C496-BEAE-1546-8FAC-015EC6B34315}"/>
                </a:ext>
              </a:extLst>
            </p:cNvPr>
            <p:cNvSpPr/>
            <p:nvPr/>
          </p:nvSpPr>
          <p:spPr>
            <a:xfrm rot="16200000">
              <a:off x="6754972" y="2762517"/>
              <a:ext cx="540912" cy="244697"/>
            </a:xfrm>
            <a:prstGeom prst="triangle">
              <a:avLst>
                <a:gd name="adj" fmla="val 53077"/>
              </a:avLst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69A78E-FCE1-6E43-8E4B-F95C9D2C16F3}"/>
              </a:ext>
            </a:extLst>
          </p:cNvPr>
          <p:cNvGrpSpPr/>
          <p:nvPr/>
        </p:nvGrpSpPr>
        <p:grpSpPr>
          <a:xfrm rot="6879421">
            <a:off x="3758487" y="2690890"/>
            <a:ext cx="1764403" cy="566672"/>
            <a:chOff x="6903079" y="2614410"/>
            <a:chExt cx="1764403" cy="566672"/>
          </a:xfrm>
          <a:solidFill>
            <a:srgbClr val="DB013E"/>
          </a:solidFill>
        </p:grpSpPr>
        <p:sp>
          <p:nvSpPr>
            <p:cNvPr id="20" name="Flecha derecha 19">
              <a:extLst>
                <a:ext uri="{FF2B5EF4-FFF2-40B4-BE49-F238E27FC236}">
                  <a16:creationId xmlns:a16="http://schemas.microsoft.com/office/drawing/2014/main" id="{70F91A30-466E-6B47-A539-CD9AAE038BD1}"/>
                </a:ext>
              </a:extLst>
            </p:cNvPr>
            <p:cNvSpPr/>
            <p:nvPr/>
          </p:nvSpPr>
          <p:spPr>
            <a:xfrm>
              <a:off x="7147775" y="2640169"/>
              <a:ext cx="1519707" cy="540913"/>
            </a:xfrm>
            <a:prstGeom prst="rightArrow">
              <a:avLst/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FF0268"/>
                </a:solidFill>
              </a:endParaRPr>
            </a:p>
          </p:txBody>
        </p:sp>
        <p:sp>
          <p:nvSpPr>
            <p:cNvPr id="21" name="Triángulo 20">
              <a:extLst>
                <a:ext uri="{FF2B5EF4-FFF2-40B4-BE49-F238E27FC236}">
                  <a16:creationId xmlns:a16="http://schemas.microsoft.com/office/drawing/2014/main" id="{4D454982-15F8-2D48-9D45-9B2596CDF379}"/>
                </a:ext>
              </a:extLst>
            </p:cNvPr>
            <p:cNvSpPr/>
            <p:nvPr/>
          </p:nvSpPr>
          <p:spPr>
            <a:xfrm rot="16200000">
              <a:off x="6754972" y="2762517"/>
              <a:ext cx="540912" cy="244697"/>
            </a:xfrm>
            <a:prstGeom prst="triangle">
              <a:avLst>
                <a:gd name="adj" fmla="val 53077"/>
              </a:avLst>
            </a:prstGeom>
            <a:solidFill>
              <a:srgbClr val="FF0268"/>
            </a:solidFill>
            <a:ln>
              <a:solidFill>
                <a:srgbClr val="FF02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rgbClr val="FF026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40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1056198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A89AFD-8C10-9E40-AB6A-4F21E23037D9}"/>
              </a:ext>
            </a:extLst>
          </p:cNvPr>
          <p:cNvSpPr txBox="1"/>
          <p:nvPr/>
        </p:nvSpPr>
        <p:spPr>
          <a:xfrm>
            <a:off x="597452" y="887022"/>
            <a:ext cx="4931281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>
              <a:lnSpc>
                <a:spcPct val="150000"/>
              </a:lnSpc>
            </a:pPr>
            <a:endParaRPr lang="es-CL" sz="3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s-CL" sz="3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Reflexiones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Testimonios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Entrevistas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Poesías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Reportajes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Historias</a:t>
            </a:r>
          </a:p>
          <a:p>
            <a:pPr algn="just">
              <a:lnSpc>
                <a:spcPct val="150000"/>
              </a:lnSpc>
            </a:pPr>
            <a:endParaRPr lang="es-CL" sz="3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BBF04B-42D0-A04A-A003-A95AC30519A6}"/>
              </a:ext>
            </a:extLst>
          </p:cNvPr>
          <p:cNvSpPr txBox="1"/>
          <p:nvPr/>
        </p:nvSpPr>
        <p:spPr>
          <a:xfrm>
            <a:off x="3948347" y="2564805"/>
            <a:ext cx="3163653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Ensayos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Cuentos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Comentarios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Manifiestos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Cartas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Otros géneros </a:t>
            </a:r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07EBE8-AF8B-9D47-AC56-0914909D8A06}"/>
              </a:ext>
            </a:extLst>
          </p:cNvPr>
          <p:cNvSpPr txBox="1"/>
          <p:nvPr/>
        </p:nvSpPr>
        <p:spPr>
          <a:xfrm>
            <a:off x="457199" y="723450"/>
            <a:ext cx="8178800" cy="97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44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EJERCICIOS SEMANALES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0CEFF-560C-3344-9297-F3F123BD91E1}"/>
              </a:ext>
            </a:extLst>
          </p:cNvPr>
          <p:cNvSpPr txBox="1"/>
          <p:nvPr/>
        </p:nvSpPr>
        <p:spPr>
          <a:xfrm>
            <a:off x="7534140" y="1880441"/>
            <a:ext cx="44141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Cada semana deben escribir un texto a partir de lo conversado en la clase anterior.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s-CL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 entre 300 y 500 palabras.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s-CL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Y deben traerlo a clases para compartirlo</a:t>
            </a:r>
          </a:p>
        </p:txBody>
      </p:sp>
    </p:spTree>
    <p:extLst>
      <p:ext uri="{BB962C8B-B14F-4D97-AF65-F5344CB8AC3E}">
        <p14:creationId xmlns:p14="http://schemas.microsoft.com/office/powerpoint/2010/main" val="137803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1056198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A89AFD-8C10-9E40-AB6A-4F21E23037D9}"/>
              </a:ext>
            </a:extLst>
          </p:cNvPr>
          <p:cNvSpPr txBox="1"/>
          <p:nvPr/>
        </p:nvSpPr>
        <p:spPr>
          <a:xfrm>
            <a:off x="933542" y="2609424"/>
            <a:ext cx="6587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Tomándose la confianza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Hablando de lo que a ustedes les interesa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Comunicándose de manera personal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Disciplinadamente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9E43C1-808B-B046-9211-803B61EE18A2}"/>
              </a:ext>
            </a:extLst>
          </p:cNvPr>
          <p:cNvSpPr txBox="1"/>
          <p:nvPr/>
        </p:nvSpPr>
        <p:spPr>
          <a:xfrm>
            <a:off x="933542" y="1049867"/>
            <a:ext cx="5026991" cy="89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4000" dirty="0">
                <a:solidFill>
                  <a:srgbClr val="EC025E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¿CÓMO ESCRIBIR?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C69ADF-23DE-9A4E-B60A-4EEAE516C00B}"/>
              </a:ext>
            </a:extLst>
          </p:cNvPr>
          <p:cNvSpPr txBox="1"/>
          <p:nvPr/>
        </p:nvSpPr>
        <p:spPr>
          <a:xfrm>
            <a:off x="7434838" y="767445"/>
            <a:ext cx="3909391" cy="184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TENGAN UNA LIBRETA</a:t>
            </a:r>
          </a:p>
          <a:p>
            <a:pPr algn="r">
              <a:lnSpc>
                <a:spcPct val="20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ESCRIBAN TODOS LOS DÍAS</a:t>
            </a:r>
          </a:p>
          <a:p>
            <a:pPr algn="r">
              <a:lnSpc>
                <a:spcPct val="20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EN LA MICRO</a:t>
            </a:r>
          </a:p>
        </p:txBody>
      </p:sp>
    </p:spTree>
    <p:extLst>
      <p:ext uri="{BB962C8B-B14F-4D97-AF65-F5344CB8AC3E}">
        <p14:creationId xmlns:p14="http://schemas.microsoft.com/office/powerpoint/2010/main" val="226382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B3F1E0-1983-604B-9978-DD83992E43E4}"/>
              </a:ext>
            </a:extLst>
          </p:cNvPr>
          <p:cNvSpPr txBox="1"/>
          <p:nvPr/>
        </p:nvSpPr>
        <p:spPr>
          <a:xfrm>
            <a:off x="696475" y="1723476"/>
            <a:ext cx="5848259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endParaRPr lang="es-CL" sz="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Recopilación de los ejercicios semanales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Corregidos antes de entregar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Cada bitácora debe tener cuatro textos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Sobre temas conversados en clases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 total, entre 1500 y 2000 palabras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Documento de Word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Fuente tamaño 12, interlineado 1.5</a:t>
            </a:r>
            <a:r>
              <a:rPr lang="es-CL" sz="2800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Pueden incluir imágenes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74D206-B520-2D40-AF04-62E41ADA77F3}"/>
              </a:ext>
            </a:extLst>
          </p:cNvPr>
          <p:cNvSpPr txBox="1"/>
          <p:nvPr/>
        </p:nvSpPr>
        <p:spPr>
          <a:xfrm>
            <a:off x="7600859" y="711199"/>
            <a:ext cx="3657599" cy="349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CL" sz="3200" dirty="0">
                <a:solidFill>
                  <a:srgbClr val="EC025E"/>
                </a:solidFill>
                <a:latin typeface="Century Gothic" panose="020B0502020202020204" pitchFamily="34" charset="0"/>
              </a:rPr>
              <a:t>ENTREGAS</a:t>
            </a:r>
            <a:endParaRPr lang="es-CL" sz="2000" dirty="0">
              <a:latin typeface="Century Gothic" panose="020B0502020202020204" pitchFamily="34" charset="0"/>
            </a:endParaRPr>
          </a:p>
          <a:p>
            <a:pPr algn="r">
              <a:lnSpc>
                <a:spcPct val="25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BITÁCORA 1 </a:t>
            </a:r>
            <a:r>
              <a:rPr lang="es-CL" sz="2000" dirty="0">
                <a:latin typeface="Century Gothic" panose="020B0502020202020204" pitchFamily="34" charset="0"/>
                <a:sym typeface="Wingdings" pitchFamily="2" charset="2"/>
              </a:rPr>
              <a:t>   </a:t>
            </a:r>
            <a:r>
              <a:rPr lang="es-CL" sz="2000" dirty="0">
                <a:solidFill>
                  <a:srgbClr val="EC025E"/>
                </a:solidFill>
                <a:latin typeface="Century Gothic" panose="020B0502020202020204" pitchFamily="34" charset="0"/>
              </a:rPr>
              <a:t>21 DE ABRIL</a:t>
            </a:r>
          </a:p>
          <a:p>
            <a:pPr algn="r">
              <a:lnSpc>
                <a:spcPct val="25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BITÁCORA 2 </a:t>
            </a:r>
            <a:r>
              <a:rPr lang="es-CL" sz="20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s-CL" sz="2000" dirty="0">
                <a:solidFill>
                  <a:srgbClr val="EC025E"/>
                </a:solidFill>
                <a:latin typeface="Century Gothic" panose="020B0502020202020204" pitchFamily="34" charset="0"/>
                <a:sym typeface="Wingdings" pitchFamily="2" charset="2"/>
              </a:rPr>
              <a:t>26 DE MAYO</a:t>
            </a:r>
            <a:endParaRPr lang="es-CL" sz="2000" dirty="0">
              <a:solidFill>
                <a:srgbClr val="EC025E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250000"/>
              </a:lnSpc>
            </a:pPr>
            <a:r>
              <a:rPr lang="es-CL" sz="2000" dirty="0">
                <a:latin typeface="Century Gothic" panose="020B0502020202020204" pitchFamily="34" charset="0"/>
              </a:rPr>
              <a:t>BITÁCORA 3 </a:t>
            </a:r>
            <a:r>
              <a:rPr lang="es-CL" sz="20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es-CL" sz="2000" dirty="0">
                <a:solidFill>
                  <a:srgbClr val="EC025E"/>
                </a:solidFill>
                <a:latin typeface="Century Gothic" panose="020B0502020202020204" pitchFamily="34" charset="0"/>
                <a:sym typeface="Wingdings" pitchFamily="2" charset="2"/>
              </a:rPr>
              <a:t>30 DE JUNIO</a:t>
            </a:r>
            <a:endParaRPr lang="es-CL" sz="2000" dirty="0">
              <a:solidFill>
                <a:srgbClr val="EC025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CA305E-DF1B-B24D-9EA7-801CB14362DC}"/>
              </a:ext>
            </a:extLst>
          </p:cNvPr>
          <p:cNvSpPr txBox="1"/>
          <p:nvPr/>
        </p:nvSpPr>
        <p:spPr>
          <a:xfrm>
            <a:off x="1185333" y="389467"/>
            <a:ext cx="5571067" cy="97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4400" dirty="0">
                <a:solidFill>
                  <a:srgbClr val="EC025E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BITÁCORAS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E1DC8-C981-0F47-AD64-1235EE2FDB0F}"/>
              </a:ext>
            </a:extLst>
          </p:cNvPr>
          <p:cNvSpPr txBox="1"/>
          <p:nvPr/>
        </p:nvSpPr>
        <p:spPr>
          <a:xfrm>
            <a:off x="7167716" y="5014452"/>
            <a:ext cx="3775587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Cada entrega vale un 20% de la nota final</a:t>
            </a:r>
          </a:p>
        </p:txBody>
      </p:sp>
    </p:spTree>
    <p:extLst>
      <p:ext uri="{BB962C8B-B14F-4D97-AF65-F5344CB8AC3E}">
        <p14:creationId xmlns:p14="http://schemas.microsoft.com/office/powerpoint/2010/main" val="391868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96FB8D1-39BB-5641-885E-65430A73E0C5}"/>
              </a:ext>
            </a:extLst>
          </p:cNvPr>
          <p:cNvSpPr txBox="1"/>
          <p:nvPr/>
        </p:nvSpPr>
        <p:spPr>
          <a:xfrm>
            <a:off x="1025570" y="1348800"/>
            <a:ext cx="101408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dirty="0">
              <a:latin typeface="Roboto Condensed Light" panose="02000000000000000000" pitchFamily="2" charset="0"/>
              <a:ea typeface="Roboto Condensed Light" panose="02000000000000000000" pitchFamily="2" charset="0"/>
              <a:cs typeface="Futura Medium" panose="020B0602020204020303" pitchFamily="34" charset="-79"/>
            </a:endParaRPr>
          </a:p>
          <a:p>
            <a:pPr lvl="0"/>
            <a:r>
              <a:rPr lang="es-MX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1. Entrega completa </a:t>
            </a:r>
          </a:p>
          <a:p>
            <a:pPr lvl="0"/>
            <a:endParaRPr lang="es-MX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/>
            <a:r>
              <a:rPr lang="es-MX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2. Originalidad y creatividad de los textos: </a:t>
            </a:r>
          </a:p>
          <a:p>
            <a:pPr lvl="0"/>
            <a:endParaRPr lang="es-MX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s-MX" sz="2400" dirty="0">
                <a:solidFill>
                  <a:srgbClr val="EC025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punto de vista personal y creativo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s-MX" sz="2400" dirty="0">
                <a:solidFill>
                  <a:srgbClr val="EC025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búsqueda de un lenguaje propio. </a:t>
            </a:r>
            <a:endParaRPr lang="es-CL" sz="2400" dirty="0">
              <a:solidFill>
                <a:srgbClr val="EC025E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/>
            <a:r>
              <a:rPr lang="es-MX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3. Pertinencia: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MX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es-MX" sz="2400" dirty="0">
                <a:solidFill>
                  <a:srgbClr val="EC025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referencia a los temas, las discusiones y/o la bibliografía del curso. 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s-MX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1"/>
            <a:r>
              <a:rPr lang="es-MX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4. Edición: ortografía, puntuación, </a:t>
            </a:r>
            <a:r>
              <a:rPr lang="es-ES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coherencia. </a:t>
            </a:r>
            <a:endParaRPr lang="es-CL" sz="1600" dirty="0"/>
          </a:p>
          <a:p>
            <a:endParaRPr lang="es-CL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  <a:p>
            <a:endParaRPr lang="es-CL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DD3719-F12F-9D4F-8053-41738E6BF5F7}"/>
              </a:ext>
            </a:extLst>
          </p:cNvPr>
          <p:cNvSpPr txBox="1"/>
          <p:nvPr/>
        </p:nvSpPr>
        <p:spPr>
          <a:xfrm>
            <a:off x="5048250" y="579359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EC025E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	¿QUÉ SE EVALUARÁ?</a:t>
            </a:r>
          </a:p>
        </p:txBody>
      </p:sp>
    </p:spTree>
    <p:extLst>
      <p:ext uri="{BB962C8B-B14F-4D97-AF65-F5344CB8AC3E}">
        <p14:creationId xmlns:p14="http://schemas.microsoft.com/office/powerpoint/2010/main" val="62279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8CBAA-9784-5E4F-9B53-B8D8C526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529" y="117987"/>
            <a:ext cx="7273413" cy="1325563"/>
          </a:xfrm>
        </p:spPr>
        <p:txBody>
          <a:bodyPr/>
          <a:lstStyle/>
          <a:p>
            <a:r>
              <a:rPr lang="es-CL" dirty="0">
                <a:solidFill>
                  <a:srgbClr val="FF0268"/>
                </a:solidFill>
                <a:latin typeface="Century Gothic" panose="020B0502020202020204" pitchFamily="34" charset="0"/>
              </a:rPr>
              <a:t>¿QUÉ MÁS SE EVALUARÁ?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88433-9734-3F49-9DF5-2B7029E38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3129" cy="4914388"/>
          </a:xfrm>
        </p:spPr>
        <p:txBody>
          <a:bodyPr>
            <a:normAutofit fontScale="85000" lnSpcReduction="20000"/>
          </a:bodyPr>
          <a:lstStyle/>
          <a:p>
            <a:r>
              <a:rPr lang="es-CL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UNA PRESENTACIÓN ORAL (20%) </a:t>
            </a:r>
          </a:p>
          <a:p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es-CL" sz="26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Desde el 28 de abril</a:t>
            </a:r>
          </a:p>
          <a:p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s-CL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DOS INTERCONSULTAS (5% CADA UNA)</a:t>
            </a:r>
          </a:p>
          <a:p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3">
              <a:buFont typeface="Wingdings" pitchFamily="2" charset="2"/>
              <a:buChar char="Ø"/>
            </a:pPr>
            <a:r>
              <a:rPr lang="es-CL" sz="26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Desde el 14 de abril</a:t>
            </a:r>
          </a:p>
          <a:p>
            <a:pPr marL="0" indent="0">
              <a:buNone/>
            </a:pPr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s-CL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PARTICIPACIÓN EN CLASES COLECTIVAS (5% CADA UNA)</a:t>
            </a:r>
          </a:p>
          <a:p>
            <a:pPr marL="0" indent="0">
              <a:buNone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3">
              <a:lnSpc>
                <a:spcPct val="170000"/>
              </a:lnSpc>
              <a:buFont typeface="Wingdings" pitchFamily="2" charset="2"/>
              <a:buChar char="Ø"/>
            </a:pPr>
            <a:r>
              <a:rPr lang="es-CL" sz="26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21 de abril</a:t>
            </a:r>
          </a:p>
          <a:p>
            <a:pPr lvl="3">
              <a:lnSpc>
                <a:spcPct val="170000"/>
              </a:lnSpc>
              <a:buFont typeface="Wingdings" pitchFamily="2" charset="2"/>
              <a:buChar char="Ø"/>
            </a:pPr>
            <a:r>
              <a:rPr lang="es-CL" sz="26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26 de mayo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923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1056198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D9FA97-8695-3B4B-99E5-19CCAAB5985D}"/>
              </a:ext>
            </a:extLst>
          </p:cNvPr>
          <p:cNvSpPr txBox="1"/>
          <p:nvPr/>
        </p:nvSpPr>
        <p:spPr>
          <a:xfrm>
            <a:off x="2037038" y="434526"/>
            <a:ext cx="7880855" cy="59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ESPACIO SEGURO Y PRIVADO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LENGUAJE INCLUSIVO SI SE QUIERE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RESPETO DE LOS PRONOMBRES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ASISTENCIA Y PUNTUALIDAD OBLIGATORIAS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CALENDARIO ACOMODATICIO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GRUPO DE WHATSAPP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CHATGPT</a:t>
            </a:r>
            <a:endParaRPr lang="es-CL" sz="2400" dirty="0">
              <a:latin typeface="Century Gothic" panose="020B0502020202020204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1056198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D9FA97-8695-3B4B-99E5-19CCAAB5985D}"/>
              </a:ext>
            </a:extLst>
          </p:cNvPr>
          <p:cNvSpPr txBox="1"/>
          <p:nvPr/>
        </p:nvSpPr>
        <p:spPr>
          <a:xfrm>
            <a:off x="1178966" y="208425"/>
            <a:ext cx="95969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ENTREVISTA  </a:t>
            </a:r>
            <a:endParaRPr lang="es-CL" sz="4000" dirty="0">
              <a:solidFill>
                <a:srgbClr val="FF0268"/>
              </a:solidFill>
              <a:latin typeface="Century Gothic" panose="020B0502020202020204" pitchFamily="34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Nombre, pronombres, carrera, año que cursas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endParaRPr lang="es-ES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s-ES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¿Por qué decidiste tomar este curso? 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endParaRPr lang="es-ES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s-ES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3. 	Menciona a alguien que te haya influenciado en relación a estos temas (familiar, amigx,       	profesorx, artista, cantante, políticx, escritorx, teóricx). Y cuéntame de qué manera te 	influenció.</a:t>
            </a:r>
          </a:p>
          <a:p>
            <a:pPr lvl="0">
              <a:lnSpc>
                <a:spcPct val="150000"/>
              </a:lnSpc>
            </a:pPr>
            <a:endParaRPr lang="es-ES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s-ES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4.  Cualquier otro tema del que hayamos hablado hoy. </a:t>
            </a:r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A3FAF-A2EC-864F-8FF6-8E3601B2820A}"/>
              </a:ext>
            </a:extLst>
          </p:cNvPr>
          <p:cNvSpPr txBox="1"/>
          <p:nvPr/>
        </p:nvSpPr>
        <p:spPr>
          <a:xfrm>
            <a:off x="1178966" y="6122887"/>
            <a:ext cx="1012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AL FINAL DEBERÁN PRESENTARSE MUTUAMENTE AL GRUPO</a:t>
            </a:r>
          </a:p>
        </p:txBody>
      </p:sp>
    </p:spTree>
    <p:extLst>
      <p:ext uri="{BB962C8B-B14F-4D97-AF65-F5344CB8AC3E}">
        <p14:creationId xmlns:p14="http://schemas.microsoft.com/office/powerpoint/2010/main" val="47121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663347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273DC1-41EC-ED4E-91DD-D0FBB8D50991}"/>
              </a:ext>
            </a:extLst>
          </p:cNvPr>
          <p:cNvSpPr txBox="1"/>
          <p:nvPr/>
        </p:nvSpPr>
        <p:spPr>
          <a:xfrm>
            <a:off x="1456267" y="682119"/>
            <a:ext cx="1018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EJERCICIOS DE ESCRITURA PARA LA PRÓXIMA SESIÓN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CD2C66-6BC6-E942-84D0-CE83BB843313}"/>
              </a:ext>
            </a:extLst>
          </p:cNvPr>
          <p:cNvSpPr txBox="1"/>
          <p:nvPr/>
        </p:nvSpPr>
        <p:spPr>
          <a:xfrm>
            <a:off x="519994" y="1842079"/>
            <a:ext cx="87884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</a:t>
            </a:r>
          </a:p>
          <a:p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s-CL" sz="20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¿Por qué tomaste este curso?</a:t>
            </a:r>
          </a:p>
          <a:p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¿Tienes alguna experiencia, valor, propósito, conocimiento, que te haga querer reflexionar sobre estas cuestiones (LGBTQ+, disidencias sexuales y/o feminismos)?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7F2CD3-A461-C74B-B9BD-801B76429E5C}"/>
              </a:ext>
            </a:extLst>
          </p:cNvPr>
          <p:cNvSpPr txBox="1"/>
          <p:nvPr/>
        </p:nvSpPr>
        <p:spPr>
          <a:xfrm>
            <a:off x="519994" y="4417811"/>
            <a:ext cx="72136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2. </a:t>
            </a:r>
          </a:p>
          <a:p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s-CL" sz="20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Mismo tema de la entrevista: </a:t>
            </a:r>
          </a:p>
          <a:p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Escribe sobre alguien que te haya influenciado en relación a estas cuestiones.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C96EFE-0E6C-8748-BB50-4372005DCE02}"/>
              </a:ext>
            </a:extLst>
          </p:cNvPr>
          <p:cNvSpPr txBox="1"/>
          <p:nvPr/>
        </p:nvSpPr>
        <p:spPr>
          <a:xfrm>
            <a:off x="9026012" y="1562493"/>
            <a:ext cx="29054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3. </a:t>
            </a:r>
          </a:p>
          <a:p>
            <a:endParaRPr lang="es-CL" dirty="0"/>
          </a:p>
          <a:p>
            <a:pPr>
              <a:lnSpc>
                <a:spcPct val="150000"/>
              </a:lnSpc>
            </a:pPr>
            <a:r>
              <a:rPr lang="es-CL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Cualquier otra cosa sobre la que hayamos hablado hoy.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366356-1A40-A548-B832-70BF173D359A}"/>
              </a:ext>
            </a:extLst>
          </p:cNvPr>
          <p:cNvSpPr txBox="1"/>
          <p:nvPr/>
        </p:nvSpPr>
        <p:spPr>
          <a:xfrm>
            <a:off x="8185355" y="4417811"/>
            <a:ext cx="3554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Entre 300 y 500 palabras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Traer la próxima sesión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15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897" y="368282"/>
            <a:ext cx="4208740" cy="1334052"/>
          </a:xfrm>
        </p:spPr>
        <p:txBody>
          <a:bodyPr>
            <a:noAutofit/>
          </a:bodyPr>
          <a:lstStyle/>
          <a:p>
            <a:r>
              <a:rPr lang="es-CL" dirty="0">
                <a:solidFill>
                  <a:srgbClr val="FF0268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LGBTQ+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B2CC86-44D7-064F-A65E-A02BF2ED5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260" y="2624928"/>
            <a:ext cx="2004164" cy="3995881"/>
          </a:xfrm>
        </p:spPr>
        <p:txBody>
          <a:bodyPr numCol="1">
            <a:normAutofit fontScale="40000" lnSpcReduction="20000"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6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lesbianas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6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gays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6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bisexuales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6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transgénero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6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queer / cuir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58C9FB-7D59-9143-835E-3EEEDB034B39}"/>
              </a:ext>
            </a:extLst>
          </p:cNvPr>
          <p:cNvSpPr txBox="1"/>
          <p:nvPr/>
        </p:nvSpPr>
        <p:spPr>
          <a:xfrm>
            <a:off x="9861695" y="2624928"/>
            <a:ext cx="2668044" cy="399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intersexuales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poliamorosos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asexuales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kink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  <a:sym typeface="Wingdings" pitchFamily="2" charset="2"/>
              </a:rPr>
              <a:t>otros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L" sz="800" dirty="0">
              <a:latin typeface="Futura Medium" panose="020B0602020204020303" pitchFamily="34" charset="-79"/>
              <a:cs typeface="Futura Medium" panose="020B0602020204020303" pitchFamily="34" charset="-79"/>
              <a:sym typeface="Wingdings" pitchFamily="2" charset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1378BB-4BD1-6D47-AB38-0F794992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1477" y="-759342"/>
            <a:ext cx="7411468" cy="76173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21AC25-3BEF-0A46-B90C-85E1B5B524A8}"/>
              </a:ext>
            </a:extLst>
          </p:cNvPr>
          <p:cNvSpPr txBox="1"/>
          <p:nvPr/>
        </p:nvSpPr>
        <p:spPr>
          <a:xfrm>
            <a:off x="275759" y="2449244"/>
            <a:ext cx="5007230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Conjunto diverso de identidades, </a:t>
            </a:r>
          </a:p>
          <a:p>
            <a:pPr>
              <a:lnSpc>
                <a:spcPct val="150000"/>
              </a:lnSpc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experiencias y estilos de vida </a:t>
            </a:r>
          </a:p>
          <a:p>
            <a:pPr>
              <a:lnSpc>
                <a:spcPct val="150000"/>
              </a:lnSpc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 heterosexuales y/o cisgénero</a:t>
            </a:r>
          </a:p>
        </p:txBody>
      </p:sp>
    </p:spTree>
    <p:extLst>
      <p:ext uri="{BB962C8B-B14F-4D97-AF65-F5344CB8AC3E}">
        <p14:creationId xmlns:p14="http://schemas.microsoft.com/office/powerpoint/2010/main" val="295511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040038-38D9-004E-9862-FDAD47D7133C}"/>
              </a:ext>
            </a:extLst>
          </p:cNvPr>
          <p:cNvSpPr txBox="1"/>
          <p:nvPr/>
        </p:nvSpPr>
        <p:spPr>
          <a:xfrm>
            <a:off x="1385047" y="537881"/>
            <a:ext cx="4087906" cy="494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FEMINISMO ES: </a:t>
            </a:r>
          </a:p>
          <a:p>
            <a:pPr>
              <a:lnSpc>
                <a:spcPct val="150000"/>
              </a:lnSpc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Movimiento social y político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Teoría cultural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Ética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Plural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C599F-FA0C-5143-91CB-99419799C192}"/>
              </a:ext>
            </a:extLst>
          </p:cNvPr>
          <p:cNvSpPr txBox="1"/>
          <p:nvPr/>
        </p:nvSpPr>
        <p:spPr>
          <a:xfrm>
            <a:off x="7169426" y="2345649"/>
            <a:ext cx="4872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FEMINISMO NO ES:</a:t>
            </a:r>
          </a:p>
          <a:p>
            <a:endParaRPr lang="es-CL" sz="2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Machismo al revés. 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Mujeres empoderadas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Moda</a:t>
            </a:r>
          </a:p>
          <a:p>
            <a:pPr marL="342900" indent="-342900">
              <a:buFont typeface="Wingdings" pitchFamily="2" charset="2"/>
              <a:buChar char="Ø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Uniforme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97992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008" y="1430546"/>
            <a:ext cx="10561983" cy="3136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josefa ruiz-tagle</a:t>
            </a:r>
            <a:br>
              <a:rPr lang="es-CL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</a:b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escritora / tallerista </a:t>
            </a:r>
            <a:b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</a:b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no académica / no neutral</a:t>
            </a:r>
            <a:b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</a:b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¿por qué quiero enseñar sobre estos temas?</a:t>
            </a:r>
          </a:p>
        </p:txBody>
      </p:sp>
    </p:spTree>
    <p:extLst>
      <p:ext uri="{BB962C8B-B14F-4D97-AF65-F5344CB8AC3E}">
        <p14:creationId xmlns:p14="http://schemas.microsoft.com/office/powerpoint/2010/main" val="375877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040038-38D9-004E-9862-FDAD47D7133C}"/>
              </a:ext>
            </a:extLst>
          </p:cNvPr>
          <p:cNvSpPr txBox="1"/>
          <p:nvPr/>
        </p:nvSpPr>
        <p:spPr>
          <a:xfrm>
            <a:off x="914969" y="447729"/>
            <a:ext cx="9654988" cy="625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8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DISIDENCIAS SEXUALES</a:t>
            </a:r>
          </a:p>
          <a:p>
            <a:endParaRPr lang="es-CL" sz="4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Disidencia sexual ≠ diversidad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Discurso crítico de las relaciones de poder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Reivindicación de cuerpos, subjetividades y prácticas no normativas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Intersecta con el feminismo, la teoría queer y los movimientos LGBTQ+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¿Por qué en plural?</a:t>
            </a:r>
          </a:p>
          <a:p>
            <a:pPr>
              <a:lnSpc>
                <a:spcPct val="150000"/>
              </a:lnSpc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283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BEA31-5448-AF47-BD39-433759C7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75" y="4743165"/>
            <a:ext cx="10561983" cy="1334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s-CL" sz="2800" dirty="0">
                <a:latin typeface="Roboto Condensed" panose="02000000000000000000" pitchFamily="2" charset="0"/>
                <a:ea typeface="Roboto Condensed" panose="02000000000000000000" pitchFamily="2" charset="0"/>
                <a:cs typeface="Futura Medium" panose="020B0602020204020303" pitchFamily="34" charset="-79"/>
              </a:rPr>
            </a:br>
            <a:endParaRPr lang="es-CL" sz="2800" dirty="0">
              <a:latin typeface="Roboto Condensed" panose="02000000000000000000" pitchFamily="2" charset="0"/>
              <a:ea typeface="Roboto Condensed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C71052-AA9C-6945-95CF-28381C42516B}"/>
              </a:ext>
            </a:extLst>
          </p:cNvPr>
          <p:cNvSpPr txBox="1"/>
          <p:nvPr/>
        </p:nvSpPr>
        <p:spPr>
          <a:xfrm>
            <a:off x="8691217" y="6077217"/>
            <a:ext cx="313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Lucía Egaña Rojas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B91B87-C0D6-AC40-9FB9-81D9C50723A9}"/>
              </a:ext>
            </a:extLst>
          </p:cNvPr>
          <p:cNvSpPr txBox="1"/>
          <p:nvPr/>
        </p:nvSpPr>
        <p:spPr>
          <a:xfrm>
            <a:off x="696475" y="80391"/>
            <a:ext cx="6040501" cy="683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CL" sz="44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LEER MAL</a:t>
            </a:r>
          </a:p>
          <a:p>
            <a:pPr>
              <a:lnSpc>
                <a:spcPct val="120000"/>
              </a:lnSpc>
            </a:pPr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Leer mal y entonces descubrir una nueva teoría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Una nueva teoría hecha en partes iguales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 ser lo que dice y de ser lo que se inventa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Ignorancia que produce monstruos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 increíble otredad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Esos monstruos son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 la aparición de lo borrado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 las grietas de lo explícito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 el delirio de completar una lengua inteligible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 trocitos de improvisada memoria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 debate antiguo e ignorado: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¿Puede la imaginación entender?</a:t>
            </a:r>
            <a:endParaRPr lang="es-CL" sz="1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9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A89AFD-8C10-9E40-AB6A-4F21E23037D9}"/>
              </a:ext>
            </a:extLst>
          </p:cNvPr>
          <p:cNvSpPr txBox="1"/>
          <p:nvPr/>
        </p:nvSpPr>
        <p:spPr>
          <a:xfrm>
            <a:off x="1139124" y="1443841"/>
            <a:ext cx="9913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 ha de tratarse de comprender nada en la escritura. Solo vale preguntarse con qué funciona; en función de qué hace pasar o no intensidades; en cuáles multiplicidades introduce o metamorfosea la suya; con qué cuerpos sin órganos hace converger el suyo.</a:t>
            </a:r>
          </a:p>
          <a:p>
            <a:endParaRPr lang="es-CL" sz="2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es-CL" sz="2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r"/>
            <a:r>
              <a:rPr lang="es-CL" sz="2800" dirty="0">
                <a:solidFill>
                  <a:srgbClr val="FF0268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Gilles Deleuze</a:t>
            </a:r>
          </a:p>
        </p:txBody>
      </p:sp>
    </p:spTree>
    <p:extLst>
      <p:ext uri="{BB962C8B-B14F-4D97-AF65-F5344CB8AC3E}">
        <p14:creationId xmlns:p14="http://schemas.microsoft.com/office/powerpoint/2010/main" val="236737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B189E8-D41C-F147-840A-311F990472D7}"/>
              </a:ext>
            </a:extLst>
          </p:cNvPr>
          <p:cNvSpPr txBox="1"/>
          <p:nvPr/>
        </p:nvSpPr>
        <p:spPr>
          <a:xfrm>
            <a:off x="345944" y="2636008"/>
            <a:ext cx="3327550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Diversidad (clase 2)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Disidencias(clase 3)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Género (clase 4)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Interseccionalidad (clase 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DCF9F5-B62B-8C47-AA64-BA5ACC6F5B1D}"/>
              </a:ext>
            </a:extLst>
          </p:cNvPr>
          <p:cNvSpPr txBox="1"/>
          <p:nvPr/>
        </p:nvSpPr>
        <p:spPr>
          <a:xfrm>
            <a:off x="8518507" y="324806"/>
            <a:ext cx="3193961" cy="440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UNIDAD 3: </a:t>
            </a:r>
          </a:p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SOCIEDAD</a:t>
            </a:r>
            <a:b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</a:br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Futura Medium" panose="020B0602020204020303" pitchFamily="34" charset="-79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Hombres (clase 11)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Niñxs (clase 12)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Sexo (clase 13)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Trabajo (clase 14)</a:t>
            </a:r>
            <a:endParaRPr lang="es-CL" sz="2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1B5F99-59E6-B642-A810-2C0539F3F277}"/>
              </a:ext>
            </a:extLst>
          </p:cNvPr>
          <p:cNvSpPr txBox="1"/>
          <p:nvPr/>
        </p:nvSpPr>
        <p:spPr>
          <a:xfrm>
            <a:off x="4432225" y="1250946"/>
            <a:ext cx="3327550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UNIDAD 2: </a:t>
            </a:r>
          </a:p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EXPERIENCIAS</a:t>
            </a:r>
          </a:p>
          <a:p>
            <a:pPr>
              <a:lnSpc>
                <a:spcPct val="150000"/>
              </a:lnSpc>
            </a:pPr>
            <a:endParaRPr lang="es-CL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Hitos en Chile (clase 6)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Gays (clase 7)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Lesbianas (clase 8)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Inter y trans (clase 9)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Otras + (clase 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B2ECCE-EB09-0F40-8EFE-F0D9B93722AA}"/>
              </a:ext>
            </a:extLst>
          </p:cNvPr>
          <p:cNvSpPr txBox="1"/>
          <p:nvPr/>
        </p:nvSpPr>
        <p:spPr>
          <a:xfrm>
            <a:off x="412738" y="822247"/>
            <a:ext cx="3193961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UNIDAD 1: </a:t>
            </a:r>
          </a:p>
          <a:p>
            <a:pPr>
              <a:lnSpc>
                <a:spcPct val="150000"/>
              </a:lnSpc>
            </a:pPr>
            <a:r>
              <a:rPr lang="es-CL" sz="32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CONCEPTOS</a:t>
            </a:r>
            <a:endParaRPr lang="es-CL" sz="3200" dirty="0">
              <a:solidFill>
                <a:srgbClr val="FF0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2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9A28-83DE-7B45-AFFA-EA0190E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594" y="416349"/>
            <a:ext cx="4386330" cy="1325563"/>
          </a:xfrm>
        </p:spPr>
        <p:txBody>
          <a:bodyPr>
            <a:normAutofit/>
          </a:bodyPr>
          <a:lstStyle/>
          <a:p>
            <a:r>
              <a:rPr lang="es-CL" sz="6000" dirty="0">
                <a:solidFill>
                  <a:srgbClr val="FF0268"/>
                </a:solidFill>
                <a:latin typeface="Century Gothic" panose="020B0502020202020204" pitchFamily="34" charset="0"/>
              </a:rPr>
              <a:t>DINÁMICA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7CB2C-9526-B146-9D74-5388594F7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6" y="1471456"/>
            <a:ext cx="8413124" cy="5180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Cada semana veremos un tema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Llegarán con los materiales sobre el tema leídos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 clases, haré una presentación del tema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Luego comentaremos los materiales que leyeron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Después de la clase deben escribir un texto sobre el tema visto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La semana siguiente leerán sus textos en clases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 los comentaremos. </a:t>
            </a:r>
          </a:p>
          <a:p>
            <a:pPr>
              <a:lnSpc>
                <a:spcPct val="150000"/>
              </a:lnSpc>
            </a:pPr>
            <a:r>
              <a:rPr lang="es-CL" sz="2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El 60% de la nota del curso será la evaluación de esos textos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35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8A37A55-C7E8-1A43-926B-5517FFB091A7}"/>
              </a:ext>
            </a:extLst>
          </p:cNvPr>
          <p:cNvSpPr txBox="1"/>
          <p:nvPr/>
        </p:nvSpPr>
        <p:spPr>
          <a:xfrm>
            <a:off x="1049649" y="1534249"/>
            <a:ext cx="3603034" cy="489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TEXTOS</a:t>
            </a:r>
          </a:p>
          <a:p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poesía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teoría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ensayos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reportajes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wikipedia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manifiestos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crónicas 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9BBED8-2603-3A4B-B98A-7280A92F45AD}"/>
              </a:ext>
            </a:extLst>
          </p:cNvPr>
          <p:cNvSpPr txBox="1"/>
          <p:nvPr/>
        </p:nvSpPr>
        <p:spPr>
          <a:xfrm>
            <a:off x="4652683" y="2292152"/>
            <a:ext cx="264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VIDEOS</a:t>
            </a:r>
          </a:p>
          <a:p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publicidad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videoclips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conferencias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entrevistas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videoensayos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022BA1-197C-D84B-A338-D628EE9BA86B}"/>
              </a:ext>
            </a:extLst>
          </p:cNvPr>
          <p:cNvSpPr txBox="1"/>
          <p:nvPr/>
        </p:nvSpPr>
        <p:spPr>
          <a:xfrm>
            <a:off x="6903078" y="518586"/>
            <a:ext cx="461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  <a:cs typeface="Futura Medium" panose="020B0602020204020303" pitchFamily="34" charset="-79"/>
              </a:rPr>
              <a:t>MATERIALES</a:t>
            </a:r>
            <a:endParaRPr lang="es-CL" sz="6000" dirty="0">
              <a:solidFill>
                <a:srgbClr val="FF026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6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EBEB0CF-75DF-AF41-BA6E-0CBDA0807EB1}"/>
              </a:ext>
            </a:extLst>
          </p:cNvPr>
          <p:cNvSpPr txBox="1"/>
          <p:nvPr/>
        </p:nvSpPr>
        <p:spPr>
          <a:xfrm>
            <a:off x="1077897" y="645163"/>
            <a:ext cx="732771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5400" dirty="0">
                <a:solidFill>
                  <a:srgbClr val="FF0268"/>
                </a:solidFill>
                <a:latin typeface="Century Gothic" panose="020B0502020202020204" pitchFamily="34" charset="0"/>
                <a:ea typeface="Roboto Condensed Light" panose="02000000000000000000" pitchFamily="2" charset="0"/>
              </a:rPr>
              <a:t>CÓMO LEER</a:t>
            </a:r>
          </a:p>
          <a:p>
            <a:pPr>
              <a:lnSpc>
                <a:spcPct val="150000"/>
              </a:lnSpc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Leer para conversar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Leer para escribir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 necesitan memorizar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Tomen nota de lo que les interesa de manera personal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A5BD2A-1DD1-164A-927B-6E6FB1E5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43" y="0"/>
            <a:ext cx="1104331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2F3C8EE4-D618-2D45-B7AF-3B4A128A9FD9}"/>
                  </a:ext>
                </a:extLst>
              </p14:cNvPr>
              <p14:cNvContentPartPr/>
              <p14:nvPr/>
            </p14:nvContentPartPr>
            <p14:xfrm>
              <a:off x="8381775" y="1214152"/>
              <a:ext cx="751320" cy="77544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2F3C8EE4-D618-2D45-B7AF-3B4A128A9F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6135" y="1178512"/>
                <a:ext cx="82296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30BFBE6-51AB-754D-9CE5-B0D99F40F9EC}"/>
                  </a:ext>
                </a:extLst>
              </p14:cNvPr>
              <p14:cNvContentPartPr/>
              <p14:nvPr/>
            </p14:nvContentPartPr>
            <p14:xfrm>
              <a:off x="3119655" y="520072"/>
              <a:ext cx="1910160" cy="644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30BFBE6-51AB-754D-9CE5-B0D99F40F9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3655" y="484432"/>
                <a:ext cx="198180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52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BA7892-3FEC-AA40-9819-E4511835C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4" y="0"/>
            <a:ext cx="11043313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38B33A7D-4327-DF4B-A7E6-CA997BF5B88F}"/>
                  </a:ext>
                </a:extLst>
              </p14:cNvPr>
              <p14:cNvContentPartPr/>
              <p14:nvPr/>
            </p14:nvContentPartPr>
            <p14:xfrm>
              <a:off x="8956695" y="3018832"/>
              <a:ext cx="1150920" cy="8964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8B33A7D-4327-DF4B-A7E6-CA997BF5B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1055" y="2982832"/>
                <a:ext cx="1222560" cy="9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53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586287-202F-FF41-8B5F-B57A3D2F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64" y="0"/>
            <a:ext cx="8487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59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8231</TotalTime>
  <Words>978</Words>
  <Application>Microsoft Macintosh PowerPoint</Application>
  <PresentationFormat>Panorámica</PresentationFormat>
  <Paragraphs>253</Paragraphs>
  <Slides>22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Futura Medium</vt:lpstr>
      <vt:lpstr>Roboto Condensed</vt:lpstr>
      <vt:lpstr>Roboto Condensed Light</vt:lpstr>
      <vt:lpstr>Symbol</vt:lpstr>
      <vt:lpstr>Times New Roman</vt:lpstr>
      <vt:lpstr>Wingdings</vt:lpstr>
      <vt:lpstr>Tema de Office</vt:lpstr>
      <vt:lpstr>Presentación de PowerPoint</vt:lpstr>
      <vt:lpstr>josefa ruiz-tagle escritora / tallerista  no académica / no neutral ¿por qué quiero enseñar sobre estos temas?</vt:lpstr>
      <vt:lpstr>Presentación de PowerPoint</vt:lpstr>
      <vt:lpstr>DINÁMICA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  <vt:lpstr>¿QUÉ MÁS SE EVALUARÁ?</vt:lpstr>
      <vt:lpstr> </vt:lpstr>
      <vt:lpstr> </vt:lpstr>
      <vt:lpstr> </vt:lpstr>
      <vt:lpstr>LGBTQ+</vt:lpstr>
      <vt:lpstr>Presentación de PowerPoint</vt:lpstr>
      <vt:lpstr>Presentación de PowerPoint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ESCRITURA AUTOBIOGRÁFICA Y AUTOFICCIÓN</dc:title>
  <dc:creator>Microsoft Office User</dc:creator>
  <cp:lastModifiedBy>Microsoft Office User</cp:lastModifiedBy>
  <cp:revision>125</cp:revision>
  <cp:lastPrinted>2022-08-22T18:14:23Z</cp:lastPrinted>
  <dcterms:created xsi:type="dcterms:W3CDTF">2020-01-10T23:15:28Z</dcterms:created>
  <dcterms:modified xsi:type="dcterms:W3CDTF">2023-03-16T00:48:04Z</dcterms:modified>
</cp:coreProperties>
</file>